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9" r:id="rId2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E5B4F"/>
    <a:srgbClr val="A7802D"/>
    <a:srgbClr val="1E5B45"/>
    <a:srgbClr val="E7D2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94"/>
  </p:normalViewPr>
  <p:slideViewPr>
    <p:cSldViewPr snapToGrid="0" snapToObjects="1">
      <p:cViewPr varScale="1">
        <p:scale>
          <a:sx n="101" d="100"/>
          <a:sy n="101" d="100"/>
        </p:scale>
        <p:origin x="87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20B533C-13F6-214B-8CDF-8875E1264C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s-MX"/>
              <a:t>Haz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81C8A079-A9DD-D446-AA2B-69C7E216DF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D3AE5-1BCF-F440-B2E6-5D65722DACA3}" type="datetimeFigureOut">
              <a:rPr lang="es-MX" smtClean="0"/>
              <a:t>18/09/2026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61F02EF-E15C-7D4B-A40A-A404CE41E7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3DCC2B94-79F1-2E4C-AC8D-068AC5E157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182ED-D83A-714A-8929-3ACA2D383C0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382719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338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9963D53-86E4-3449-8A9F-7C1952BB8E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D3AE5-1BCF-F440-B2E6-5D65722DACA3}" type="datetimeFigureOut">
              <a:rPr lang="es-MX" smtClean="0"/>
              <a:t>18/09/2026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6140E97-7765-7741-B37A-43F8A020FC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D8D9C87-B7C4-0545-9119-56CC0C07BA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182ED-D83A-714A-8929-3ACA2D383C0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566112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cabezado de secció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493858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s objeto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999888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4048473-27E5-4E41-AF4E-21BFDA181D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989775" y="2529852"/>
            <a:ext cx="5201408" cy="10813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MX" dirty="0"/>
              <a:t>Primera línea título</a:t>
            </a:r>
          </a:p>
          <a:p>
            <a:pPr lvl="0"/>
            <a:r>
              <a:rPr lang="es-MX" dirty="0"/>
              <a:t>Segunda línea título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525A7A5-1EA6-8941-977D-2E4D4948AAC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9D3AE5-1BCF-F440-B2E6-5D65722DACA3}" type="datetimeFigureOut">
              <a:rPr lang="es-MX" smtClean="0"/>
              <a:t>18/09/2026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D7298D9-19F6-A543-92E4-24726F72366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85C90AE-3759-ED46-BF07-4A66872634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E182ED-D83A-714A-8929-3ACA2D383C0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99365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49" r:id="rId2"/>
    <p:sldLayoutId id="2147483650" r:id="rId3"/>
    <p:sldLayoutId id="2147483651" r:id="rId4"/>
    <p:sldLayoutId id="2147483652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ctr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b="1" kern="1200">
          <a:solidFill>
            <a:srgbClr val="A7802D"/>
          </a:solidFill>
          <a:latin typeface="MadrePatria" pitchFamily="2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 descr="Patrón de fondo&#10;&#10;El contenido generado por IA puede ser incorrecto.">
            <a:extLst>
              <a:ext uri="{FF2B5EF4-FFF2-40B4-BE49-F238E27FC236}">
                <a16:creationId xmlns:a16="http://schemas.microsoft.com/office/drawing/2014/main" id="{38FDA17A-8F65-3B96-BC87-6F70C4187A4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7740" t="13971" r="63343" b="24736"/>
          <a:stretch/>
        </p:blipFill>
        <p:spPr>
          <a:xfrm>
            <a:off x="111677" y="215297"/>
            <a:ext cx="2631522" cy="784626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1608E250-BD11-A3C3-2864-3AEB5977B4B6}"/>
              </a:ext>
            </a:extLst>
          </p:cNvPr>
          <p:cNvSpPr txBox="1"/>
          <p:nvPr/>
        </p:nvSpPr>
        <p:spPr>
          <a:xfrm>
            <a:off x="333838" y="6021414"/>
            <a:ext cx="1028607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*Información actualizada al 31 de diciembre de 2025.</a:t>
            </a:r>
            <a:endParaRPr lang="es-MX" sz="1100" dirty="0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ED24030E-0AB6-96AF-1822-92EF0D3EB921}"/>
              </a:ext>
            </a:extLst>
          </p:cNvPr>
          <p:cNvSpPr txBox="1"/>
          <p:nvPr/>
        </p:nvSpPr>
        <p:spPr>
          <a:xfrm>
            <a:off x="2657474" y="222933"/>
            <a:ext cx="6057901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1400" b="1" dirty="0">
                <a:solidFill>
                  <a:srgbClr val="1E5B4F"/>
                </a:solidFill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rPr>
              <a:t>Padrón de beneficiarios del Programa U080</a:t>
            </a:r>
          </a:p>
          <a:p>
            <a:pPr algn="ctr"/>
            <a:r>
              <a:rPr lang="es-ES" sz="1400" b="1" dirty="0">
                <a:solidFill>
                  <a:srgbClr val="1E5B4F"/>
                </a:solidFill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rPr>
              <a:t>“Apoyo a Centros y Organizaciones de Educación” tipo superior</a:t>
            </a:r>
            <a:br>
              <a:rPr lang="es-ES" sz="1400" b="1" dirty="0">
                <a:solidFill>
                  <a:srgbClr val="1E5B4F"/>
                </a:solidFill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rPr>
            </a:br>
            <a:r>
              <a:rPr lang="es-ES" sz="1400" b="1" dirty="0">
                <a:solidFill>
                  <a:srgbClr val="1E5B4F"/>
                </a:solidFill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rPr>
              <a:t>Subsecretaría de Educación Superior (UR 500)</a:t>
            </a:r>
            <a:br>
              <a:rPr lang="es-ES" sz="1400" b="1" dirty="0">
                <a:solidFill>
                  <a:srgbClr val="1E5B4F"/>
                </a:solidFill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rPr>
            </a:br>
            <a:r>
              <a:rPr lang="es-ES" sz="1400" b="1" dirty="0">
                <a:solidFill>
                  <a:srgbClr val="1E5B4F"/>
                </a:solidFill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rPr>
              <a:t>Año fiscal 2025*</a:t>
            </a:r>
          </a:p>
        </p:txBody>
      </p:sp>
      <p:pic>
        <p:nvPicPr>
          <p:cNvPr id="11" name="Imagen 10" descr="Patrón de fondo&#10;&#10;El contenido generado por IA puede ser incorrecto.">
            <a:extLst>
              <a:ext uri="{FF2B5EF4-FFF2-40B4-BE49-F238E27FC236}">
                <a16:creationId xmlns:a16="http://schemas.microsoft.com/office/drawing/2014/main" id="{7DA1D265-A2B9-E541-52A3-427695E39A3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85634"/>
          <a:stretch/>
        </p:blipFill>
        <p:spPr>
          <a:xfrm>
            <a:off x="9087810" y="19051"/>
            <a:ext cx="1303502" cy="1276350"/>
          </a:xfrm>
          <a:prstGeom prst="rect">
            <a:avLst/>
          </a:prstGeom>
        </p:spPr>
      </p:pic>
      <p:graphicFrame>
        <p:nvGraphicFramePr>
          <p:cNvPr id="12" name="Tabla 11">
            <a:extLst>
              <a:ext uri="{FF2B5EF4-FFF2-40B4-BE49-F238E27FC236}">
                <a16:creationId xmlns:a16="http://schemas.microsoft.com/office/drawing/2014/main" id="{EEDFE25A-0406-2A15-16B0-E0D790BC22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5991552"/>
              </p:ext>
            </p:extLst>
          </p:nvPr>
        </p:nvGraphicFramePr>
        <p:xfrm>
          <a:off x="438150" y="1814185"/>
          <a:ext cx="9477376" cy="4207229"/>
        </p:xfrm>
        <a:graphic>
          <a:graphicData uri="http://schemas.openxmlformats.org/drawingml/2006/table">
            <a:tbl>
              <a:tblPr/>
              <a:tblGrid>
                <a:gridCol w="515401">
                  <a:extLst>
                    <a:ext uri="{9D8B030D-6E8A-4147-A177-3AD203B41FA5}">
                      <a16:colId xmlns:a16="http://schemas.microsoft.com/office/drawing/2014/main" val="3650528770"/>
                    </a:ext>
                  </a:extLst>
                </a:gridCol>
                <a:gridCol w="1315775">
                  <a:extLst>
                    <a:ext uri="{9D8B030D-6E8A-4147-A177-3AD203B41FA5}">
                      <a16:colId xmlns:a16="http://schemas.microsoft.com/office/drawing/2014/main" val="2022562213"/>
                    </a:ext>
                  </a:extLst>
                </a:gridCol>
                <a:gridCol w="4899169">
                  <a:extLst>
                    <a:ext uri="{9D8B030D-6E8A-4147-A177-3AD203B41FA5}">
                      <a16:colId xmlns:a16="http://schemas.microsoft.com/office/drawing/2014/main" val="3329140002"/>
                    </a:ext>
                  </a:extLst>
                </a:gridCol>
                <a:gridCol w="1330990">
                  <a:extLst>
                    <a:ext uri="{9D8B030D-6E8A-4147-A177-3AD203B41FA5}">
                      <a16:colId xmlns:a16="http://schemas.microsoft.com/office/drawing/2014/main" val="3878501896"/>
                    </a:ext>
                  </a:extLst>
                </a:gridCol>
                <a:gridCol w="1416041">
                  <a:extLst>
                    <a:ext uri="{9D8B030D-6E8A-4147-A177-3AD203B41FA5}">
                      <a16:colId xmlns:a16="http://schemas.microsoft.com/office/drawing/2014/main" val="242743833"/>
                    </a:ext>
                  </a:extLst>
                </a:gridCol>
              </a:tblGrid>
              <a:tr h="887786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Noto Sans" panose="020B0502040504020204" pitchFamily="34" charset="0"/>
                          <a:ea typeface="Noto Sans" panose="020B0502040504020204" pitchFamily="34" charset="0"/>
                          <a:cs typeface="Noto Sans" panose="020B0502040504020204" pitchFamily="34" charset="0"/>
                        </a:rPr>
                        <a:t>Cons</a:t>
                      </a:r>
                      <a:r>
                        <a:rPr lang="es-ES" sz="1200" b="0" i="0" u="none" strike="noStrike" dirty="0">
                          <a:solidFill>
                            <a:schemeClr val="bg1"/>
                          </a:solidFill>
                          <a:effectLst/>
                          <a:latin typeface="Noto Sans" panose="020B0502040504020204" pitchFamily="34" charset="0"/>
                          <a:ea typeface="Noto Sans" panose="020B0502040504020204" pitchFamily="34" charset="0"/>
                          <a:cs typeface="Noto Sans" panose="020B0502040504020204" pitchFamily="34" charset="0"/>
                        </a:rPr>
                        <a:t>,</a:t>
                      </a:r>
                      <a:endParaRPr lang="es-MX" sz="1200" b="0" i="0" u="none" strike="noStrike" dirty="0">
                        <a:solidFill>
                          <a:schemeClr val="bg1"/>
                        </a:solidFill>
                        <a:effectLst/>
                        <a:latin typeface="Noto Sans" panose="020B0502040504020204" pitchFamily="34" charset="0"/>
                        <a:ea typeface="Noto Sans" panose="020B0502040504020204" pitchFamily="34" charset="0"/>
                        <a:cs typeface="Noto Sans" panose="020B0502040504020204" pitchFamily="34" charset="0"/>
                      </a:endParaRPr>
                    </a:p>
                  </a:txBody>
                  <a:tcPr marL="36000" marR="2696" marT="26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802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200" b="0" i="0" u="none" strike="noStrike" dirty="0">
                          <a:solidFill>
                            <a:schemeClr val="bg1"/>
                          </a:solidFill>
                          <a:effectLst/>
                          <a:latin typeface="Noto Sans" panose="020B0502040504020204" pitchFamily="34" charset="0"/>
                          <a:ea typeface="Noto Sans" panose="020B0502040504020204" pitchFamily="34" charset="0"/>
                          <a:cs typeface="Noto Sans" panose="020B0502040504020204" pitchFamily="34" charset="0"/>
                        </a:rPr>
                        <a:t>Entidad Federativa</a:t>
                      </a:r>
                    </a:p>
                  </a:txBody>
                  <a:tcPr marL="36000" marR="2696" marT="26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802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200" b="0" i="0" u="none" strike="noStrike" dirty="0">
                          <a:solidFill>
                            <a:schemeClr val="bg1"/>
                          </a:solidFill>
                          <a:effectLst/>
                          <a:latin typeface="Noto Sans" panose="020B0502040504020204" pitchFamily="34" charset="0"/>
                          <a:ea typeface="Noto Sans" panose="020B0502040504020204" pitchFamily="34" charset="0"/>
                          <a:cs typeface="Noto Sans" panose="020B0502040504020204" pitchFamily="34" charset="0"/>
                        </a:rPr>
                        <a:t>Centro, Organización o Institución</a:t>
                      </a:r>
                    </a:p>
                  </a:txBody>
                  <a:tcPr marL="36000" marR="2696" marT="26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802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200" b="0" i="0" u="none" strike="noStrike" dirty="0">
                          <a:solidFill>
                            <a:schemeClr val="bg1"/>
                          </a:solidFill>
                          <a:effectLst/>
                          <a:latin typeface="Noto Sans" panose="020B0502040504020204" pitchFamily="34" charset="0"/>
                          <a:ea typeface="Noto Sans" panose="020B0502040504020204" pitchFamily="34" charset="0"/>
                          <a:cs typeface="Noto Sans" panose="020B0502040504020204" pitchFamily="34" charset="0"/>
                        </a:rPr>
                        <a:t>RFC</a:t>
                      </a:r>
                    </a:p>
                  </a:txBody>
                  <a:tcPr marL="2696" marR="2696" marT="26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802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200" b="0" i="0" u="none" strike="noStrike" dirty="0">
                          <a:solidFill>
                            <a:schemeClr val="bg1"/>
                          </a:solidFill>
                          <a:effectLst/>
                          <a:latin typeface="Noto Sans" panose="020B0502040504020204" pitchFamily="34" charset="0"/>
                          <a:ea typeface="Noto Sans" panose="020B0502040504020204" pitchFamily="34" charset="0"/>
                          <a:cs typeface="Noto Sans" panose="020B0502040504020204" pitchFamily="34" charset="0"/>
                        </a:rPr>
                        <a:t>Recursos Asignados</a:t>
                      </a:r>
                      <a:br>
                        <a:rPr lang="es-MX" sz="1200" b="0" i="0" u="none" strike="noStrike" dirty="0">
                          <a:solidFill>
                            <a:schemeClr val="bg1"/>
                          </a:solidFill>
                          <a:effectLst/>
                          <a:latin typeface="Noto Sans" panose="020B0502040504020204" pitchFamily="34" charset="0"/>
                          <a:ea typeface="Noto Sans" panose="020B0502040504020204" pitchFamily="34" charset="0"/>
                          <a:cs typeface="Noto Sans" panose="020B0502040504020204" pitchFamily="34" charset="0"/>
                        </a:rPr>
                      </a:br>
                      <a:r>
                        <a:rPr lang="es-MX" sz="1200" b="0" i="0" u="none" strike="noStrike" dirty="0">
                          <a:solidFill>
                            <a:schemeClr val="bg1"/>
                          </a:solidFill>
                          <a:effectLst/>
                          <a:latin typeface="Noto Sans" panose="020B0502040504020204" pitchFamily="34" charset="0"/>
                          <a:ea typeface="Noto Sans" panose="020B0502040504020204" pitchFamily="34" charset="0"/>
                          <a:cs typeface="Noto Sans" panose="020B0502040504020204" pitchFamily="34" charset="0"/>
                        </a:rPr>
                        <a:t>(pesos)</a:t>
                      </a:r>
                    </a:p>
                  </a:txBody>
                  <a:tcPr marL="2696" marR="2696" marT="26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802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0278052"/>
                  </a:ext>
                </a:extLst>
              </a:tr>
              <a:tr h="485343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Noto Sans" panose="020B0502040504020204" pitchFamily="34" charset="0"/>
                          <a:ea typeface="Noto Sans" panose="020B0502040504020204" pitchFamily="34" charset="0"/>
                          <a:cs typeface="Noto Sans" panose="020B0502040504020204" pitchFamily="34" charset="0"/>
                        </a:rPr>
                        <a:t>1</a:t>
                      </a:r>
                      <a:endParaRPr lang="es-MX" sz="1200" b="0" i="0" u="none" strike="noStrike" dirty="0">
                        <a:solidFill>
                          <a:srgbClr val="000000"/>
                        </a:solidFill>
                        <a:effectLst/>
                        <a:latin typeface="Noto Sans" panose="020B0502040504020204" pitchFamily="34" charset="0"/>
                        <a:ea typeface="Noto Sans" panose="020B0502040504020204" pitchFamily="34" charset="0"/>
                        <a:cs typeface="Noto Sans" panose="020B0502040504020204" pitchFamily="34" charset="0"/>
                      </a:endParaRPr>
                    </a:p>
                  </a:txBody>
                  <a:tcPr marL="36000" marR="2696" marT="26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Noto Sans" panose="020B0502040504020204" pitchFamily="34" charset="0"/>
                          <a:ea typeface="Noto Sans" panose="020B0502040504020204" pitchFamily="34" charset="0"/>
                          <a:cs typeface="Noto Sans" panose="020B0502040504020204" pitchFamily="34" charset="0"/>
                        </a:rPr>
                        <a:t>Coahuila</a:t>
                      </a:r>
                    </a:p>
                  </a:txBody>
                  <a:tcPr marL="36000" marR="2696" marT="26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Noto Sans" panose="020B0502040504020204" pitchFamily="34" charset="0"/>
                          <a:ea typeface="Noto Sans" panose="020B0502040504020204" pitchFamily="34" charset="0"/>
                          <a:cs typeface="Noto Sans" panose="020B0502040504020204" pitchFamily="34" charset="0"/>
                        </a:rPr>
                        <a:t>Escuela Normal de Monclova</a:t>
                      </a:r>
                    </a:p>
                  </a:txBody>
                  <a:tcPr marL="36000" marR="2696" marT="26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Noto Sans" panose="020B0502040504020204" pitchFamily="34" charset="0"/>
                          <a:ea typeface="Noto Sans" panose="020B0502040504020204" pitchFamily="34" charset="0"/>
                          <a:cs typeface="Noto Sans" panose="020B0502040504020204" pitchFamily="34" charset="0"/>
                        </a:rPr>
                        <a:t> GEC890714J68</a:t>
                      </a:r>
                    </a:p>
                  </a:txBody>
                  <a:tcPr marL="2696" marR="2696" marT="26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Noto Sans" panose="020B0502040504020204" pitchFamily="34" charset="0"/>
                          <a:ea typeface="Noto Sans" panose="020B0502040504020204" pitchFamily="34" charset="0"/>
                          <a:cs typeface="Noto Sans" panose="020B0502040504020204" pitchFamily="34" charset="0"/>
                        </a:rPr>
                        <a:t>   850,000.00</a:t>
                      </a:r>
                    </a:p>
                  </a:txBody>
                  <a:tcPr marL="2696" marR="2696" marT="26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4854596"/>
                  </a:ext>
                </a:extLst>
              </a:tr>
              <a:tr h="523552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Noto Sans" panose="020B0502040504020204" pitchFamily="34" charset="0"/>
                          <a:ea typeface="Noto Sans" panose="020B0502040504020204" pitchFamily="34" charset="0"/>
                          <a:cs typeface="Noto Sans" panose="020B0502040504020204" pitchFamily="34" charset="0"/>
                        </a:rPr>
                        <a:t>2</a:t>
                      </a:r>
                      <a:endParaRPr lang="es-MX" sz="1200" b="0" i="0" u="none" strike="noStrike" dirty="0">
                        <a:solidFill>
                          <a:srgbClr val="000000"/>
                        </a:solidFill>
                        <a:effectLst/>
                        <a:latin typeface="Noto Sans" panose="020B0502040504020204" pitchFamily="34" charset="0"/>
                        <a:ea typeface="Noto Sans" panose="020B0502040504020204" pitchFamily="34" charset="0"/>
                        <a:cs typeface="Noto Sans" panose="020B0502040504020204" pitchFamily="34" charset="0"/>
                      </a:endParaRPr>
                    </a:p>
                  </a:txBody>
                  <a:tcPr marL="36000" marR="2696" marT="26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Noto Sans" panose="020B0502040504020204" pitchFamily="34" charset="0"/>
                          <a:ea typeface="Noto Sans" panose="020B0502040504020204" pitchFamily="34" charset="0"/>
                          <a:cs typeface="Noto Sans" panose="020B0502040504020204" pitchFamily="34" charset="0"/>
                        </a:rPr>
                        <a:t>Durango</a:t>
                      </a:r>
                    </a:p>
                  </a:txBody>
                  <a:tcPr marL="36000" marR="2696" marT="26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MX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Noto Sans" panose="020B0502040504020204" pitchFamily="34" charset="0"/>
                        </a:rPr>
                        <a:t>Universidad Tecnológica del Mezquital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Noto Sans" panose="020B0502040504020204" pitchFamily="34" charset="0"/>
                          <a:ea typeface="Noto Sans" panose="020B0502040504020204" pitchFamily="34" charset="0"/>
                          <a:cs typeface="Noto Sans" panose="020B0502040504020204" pitchFamily="34" charset="0"/>
                        </a:rPr>
                        <a:t>GED620101652</a:t>
                      </a:r>
                    </a:p>
                  </a:txBody>
                  <a:tcPr marL="2696" marR="2696" marT="26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Noto Sans" panose="020B0502040504020204" pitchFamily="34" charset="0"/>
                          <a:ea typeface="Noto Sans" panose="020B0502040504020204" pitchFamily="34" charset="0"/>
                          <a:cs typeface="Noto Sans" panose="020B0502040504020204" pitchFamily="34" charset="0"/>
                        </a:rPr>
                        <a:t>   907,200.00</a:t>
                      </a:r>
                    </a:p>
                  </a:txBody>
                  <a:tcPr marL="2696" marR="2696" marT="26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5403736"/>
                  </a:ext>
                </a:extLst>
              </a:tr>
              <a:tr h="593304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Noto Sans" panose="020B0502040504020204" pitchFamily="34" charset="0"/>
                          <a:ea typeface="Noto Sans" panose="020B0502040504020204" pitchFamily="34" charset="0"/>
                          <a:cs typeface="Noto Sans" panose="020B0502040504020204" pitchFamily="34" charset="0"/>
                        </a:rPr>
                        <a:t>3</a:t>
                      </a:r>
                      <a:endParaRPr lang="es-MX" sz="1200" b="0" i="0" u="none" strike="noStrike" dirty="0">
                        <a:solidFill>
                          <a:srgbClr val="000000"/>
                        </a:solidFill>
                        <a:effectLst/>
                        <a:latin typeface="Noto Sans" panose="020B0502040504020204" pitchFamily="34" charset="0"/>
                        <a:ea typeface="Noto Sans" panose="020B0502040504020204" pitchFamily="34" charset="0"/>
                        <a:cs typeface="Noto Sans" panose="020B0502040504020204" pitchFamily="34" charset="0"/>
                      </a:endParaRPr>
                    </a:p>
                  </a:txBody>
                  <a:tcPr marL="36000" marR="2696" marT="26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MX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" panose="020B0502040504020204" pitchFamily="34" charset="0"/>
                          <a:ea typeface="Noto Sans" panose="020B0502040504020204" pitchFamily="34" charset="0"/>
                          <a:cs typeface="Noto Sans" panose="020B0502040504020204" pitchFamily="34" charset="0"/>
                        </a:rPr>
                        <a:t>Ciudad de México</a:t>
                      </a:r>
                      <a:endParaRPr kumimoji="0" lang="es-MX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oto Sans" panose="020B0502040504020204" pitchFamily="34" charset="0"/>
                        <a:ea typeface="Noto Sans" panose="020B0502040504020204" pitchFamily="34" charset="0"/>
                        <a:cs typeface="Noto Sans" panose="020B0502040504020204" pitchFamily="34" charset="0"/>
                      </a:endParaRPr>
                    </a:p>
                  </a:txBody>
                  <a:tcPr marL="36000" marR="2696" marT="26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Noto Sans" panose="020B0502040504020204" pitchFamily="34" charset="0"/>
                          <a:ea typeface="Noto Sans" panose="020B0502040504020204" pitchFamily="34" charset="0"/>
                          <a:cs typeface="Noto Sans" panose="020B0502040504020204" pitchFamily="34" charset="0"/>
                        </a:rPr>
                        <a:t>Universidad de las Lenguas Indígenas de México</a:t>
                      </a:r>
                    </a:p>
                  </a:txBody>
                  <a:tcPr marL="36000" marR="2696" marT="26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Noto Sans" panose="020B0502040504020204" pitchFamily="34" charset="0"/>
                          <a:ea typeface="Noto Sans" panose="020B0502040504020204" pitchFamily="34" charset="0"/>
                          <a:cs typeface="Noto Sans" panose="020B0502040504020204" pitchFamily="34" charset="0"/>
                        </a:rPr>
                        <a:t>Adecuación presupuestal</a:t>
                      </a:r>
                      <a:endParaRPr lang="es-MX" sz="1200" b="0" i="0" u="none" strike="noStrike" dirty="0">
                        <a:solidFill>
                          <a:srgbClr val="000000"/>
                        </a:solidFill>
                        <a:effectLst/>
                        <a:latin typeface="Noto Sans" panose="020B0502040504020204" pitchFamily="34" charset="0"/>
                        <a:ea typeface="Noto Sans" panose="020B0502040504020204" pitchFamily="34" charset="0"/>
                        <a:cs typeface="Noto Sans" panose="020B0502040504020204" pitchFamily="34" charset="0"/>
                      </a:endParaRPr>
                    </a:p>
                  </a:txBody>
                  <a:tcPr marL="2696" marR="2696" marT="26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Noto Sans" panose="020B0502040504020204" pitchFamily="34" charset="0"/>
                          <a:ea typeface="Noto Sans" panose="020B0502040504020204" pitchFamily="34" charset="0"/>
                          <a:cs typeface="Noto Sans" panose="020B0502040504020204" pitchFamily="34" charset="0"/>
                        </a:rPr>
                        <a:t> 7,000,000.00</a:t>
                      </a:r>
                    </a:p>
                  </a:txBody>
                  <a:tcPr marL="2696" marR="2696" marT="26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8259305"/>
                  </a:ext>
                </a:extLst>
              </a:tr>
              <a:tr h="593304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Noto Sans" panose="020B0502040504020204" pitchFamily="34" charset="0"/>
                          <a:ea typeface="Noto Sans" panose="020B0502040504020204" pitchFamily="34" charset="0"/>
                          <a:cs typeface="Noto Sans" panose="020B0502040504020204" pitchFamily="34" charset="0"/>
                        </a:rPr>
                        <a:t>4</a:t>
                      </a:r>
                      <a:endParaRPr lang="es-MX" sz="1200" b="0" i="0" u="none" strike="noStrike" dirty="0">
                        <a:solidFill>
                          <a:srgbClr val="000000"/>
                        </a:solidFill>
                        <a:effectLst/>
                        <a:latin typeface="Noto Sans" panose="020B0502040504020204" pitchFamily="34" charset="0"/>
                        <a:ea typeface="Noto Sans" panose="020B0502040504020204" pitchFamily="34" charset="0"/>
                        <a:cs typeface="Noto Sans" panose="020B0502040504020204" pitchFamily="34" charset="0"/>
                      </a:endParaRPr>
                    </a:p>
                  </a:txBody>
                  <a:tcPr marL="36000" marR="2696" marT="26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MX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" panose="020B0502040504020204" pitchFamily="34" charset="0"/>
                          <a:ea typeface="Noto Sans" panose="020B0502040504020204" pitchFamily="34" charset="0"/>
                          <a:cs typeface="Noto Sans" panose="020B0502040504020204" pitchFamily="34" charset="0"/>
                        </a:rPr>
                        <a:t>Ciudad de México</a:t>
                      </a:r>
                    </a:p>
                  </a:txBody>
                  <a:tcPr marL="36000" marR="2696" marT="26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Noto Sans" panose="020B0502040504020204" pitchFamily="34" charset="0"/>
                          <a:ea typeface="Noto Sans" panose="020B0502040504020204" pitchFamily="34" charset="0"/>
                          <a:cs typeface="Noto Sans" panose="020B0502040504020204" pitchFamily="34" charset="0"/>
                        </a:rPr>
                        <a:t>Universidad Pedagógica Nacional</a:t>
                      </a:r>
                    </a:p>
                  </a:txBody>
                  <a:tcPr marL="36000" marR="2696" marT="26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Noto Sans" panose="020B0502040504020204" pitchFamily="34" charset="0"/>
                          <a:ea typeface="Noto Sans" panose="020B0502040504020204" pitchFamily="34" charset="0"/>
                          <a:cs typeface="Noto Sans" panose="020B0502040504020204" pitchFamily="34" charset="0"/>
                        </a:rPr>
                        <a:t>Adecuación presupuestal</a:t>
                      </a:r>
                      <a:endParaRPr lang="es-MX" sz="1200" b="0" i="0" u="none" strike="noStrike" dirty="0">
                        <a:solidFill>
                          <a:srgbClr val="000000"/>
                        </a:solidFill>
                        <a:effectLst/>
                        <a:latin typeface="Noto Sans" panose="020B0502040504020204" pitchFamily="34" charset="0"/>
                        <a:ea typeface="Noto Sans" panose="020B0502040504020204" pitchFamily="34" charset="0"/>
                        <a:cs typeface="Noto Sans" panose="020B0502040504020204" pitchFamily="34" charset="0"/>
                      </a:endParaRPr>
                    </a:p>
                  </a:txBody>
                  <a:tcPr marL="2696" marR="2696" marT="26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Noto Sans" panose="020B0502040504020204" pitchFamily="34" charset="0"/>
                          <a:ea typeface="Noto Sans" panose="020B0502040504020204" pitchFamily="34" charset="0"/>
                          <a:cs typeface="Noto Sans" panose="020B0502040504020204" pitchFamily="34" charset="0"/>
                        </a:rPr>
                        <a:t>11,294,243.47</a:t>
                      </a:r>
                    </a:p>
                  </a:txBody>
                  <a:tcPr marL="2696" marR="2696" marT="26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3726111"/>
                  </a:ext>
                </a:extLst>
              </a:tr>
              <a:tr h="568576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Noto Sans" panose="020B0502040504020204" pitchFamily="34" charset="0"/>
                          <a:ea typeface="Noto Sans" panose="020B0502040504020204" pitchFamily="34" charset="0"/>
                          <a:cs typeface="Noto Sans" panose="020B0502040504020204" pitchFamily="34" charset="0"/>
                        </a:rPr>
                        <a:t>5</a:t>
                      </a:r>
                      <a:endParaRPr lang="es-MX" sz="1200" b="0" i="0" u="none" strike="noStrike" dirty="0">
                        <a:solidFill>
                          <a:srgbClr val="000000"/>
                        </a:solidFill>
                        <a:effectLst/>
                        <a:latin typeface="Noto Sans" panose="020B0502040504020204" pitchFamily="34" charset="0"/>
                        <a:ea typeface="Noto Sans" panose="020B0502040504020204" pitchFamily="34" charset="0"/>
                        <a:cs typeface="Noto Sans" panose="020B0502040504020204" pitchFamily="34" charset="0"/>
                      </a:endParaRPr>
                    </a:p>
                  </a:txBody>
                  <a:tcPr marL="36000" marR="2696" marT="26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Noto Sans" panose="020B0502040504020204" pitchFamily="34" charset="0"/>
                          <a:ea typeface="Noto Sans" panose="020B0502040504020204" pitchFamily="34" charset="0"/>
                          <a:cs typeface="Noto Sans" panose="020B0502040504020204" pitchFamily="34" charset="0"/>
                        </a:rPr>
                        <a:t>Ciudad de México</a:t>
                      </a:r>
                    </a:p>
                  </a:txBody>
                  <a:tcPr marL="36000" marR="2696" marT="26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Noto Sans" panose="020B0502040504020204" pitchFamily="34" charset="0"/>
                          <a:ea typeface="Noto Sans" panose="020B0502040504020204" pitchFamily="34" charset="0"/>
                          <a:cs typeface="Noto Sans" panose="020B0502040504020204" pitchFamily="34" charset="0"/>
                        </a:rPr>
                        <a:t>Universidad Nacional Autónoma de México</a:t>
                      </a:r>
                    </a:p>
                  </a:txBody>
                  <a:tcPr marL="36000" marR="2696" marT="26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Noto Sans" panose="020B0502040504020204" pitchFamily="34" charset="0"/>
                          <a:ea typeface="Noto Sans" panose="020B0502040504020204" pitchFamily="34" charset="0"/>
                          <a:cs typeface="Noto Sans" panose="020B0502040504020204" pitchFamily="34" charset="0"/>
                        </a:rPr>
                        <a:t>Adecuación presupuestal</a:t>
                      </a:r>
                      <a:endParaRPr lang="es-MX" sz="1200" b="0" i="0" u="none" strike="noStrike" dirty="0">
                        <a:solidFill>
                          <a:srgbClr val="000000"/>
                        </a:solidFill>
                        <a:effectLst/>
                        <a:latin typeface="Noto Sans" panose="020B0502040504020204" pitchFamily="34" charset="0"/>
                        <a:ea typeface="Noto Sans" panose="020B0502040504020204" pitchFamily="34" charset="0"/>
                        <a:cs typeface="Noto Sans" panose="020B0502040504020204" pitchFamily="34" charset="0"/>
                      </a:endParaRPr>
                    </a:p>
                  </a:txBody>
                  <a:tcPr marL="2696" marR="2696" marT="26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Noto Sans" panose="020B0502040504020204" pitchFamily="34" charset="0"/>
                          <a:ea typeface="Noto Sans" panose="020B0502040504020204" pitchFamily="34" charset="0"/>
                          <a:cs typeface="Noto Sans" panose="020B0502040504020204" pitchFamily="34" charset="0"/>
                        </a:rPr>
                        <a:t> 1,500,000.00</a:t>
                      </a:r>
                    </a:p>
                  </a:txBody>
                  <a:tcPr marL="2696" marR="2696" marT="26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389055"/>
                  </a:ext>
                </a:extLst>
              </a:tr>
              <a:tr h="555364">
                <a:tc>
                  <a:txBody>
                    <a:bodyPr/>
                    <a:lstStyle/>
                    <a:p>
                      <a:pPr algn="ctr" fontAlgn="ctr"/>
                      <a:endParaRPr lang="fr-FR" sz="1200" b="0" i="0" u="none" strike="noStrike" dirty="0">
                        <a:solidFill>
                          <a:schemeClr val="bg1"/>
                        </a:solidFill>
                        <a:effectLst/>
                        <a:latin typeface="Noto Sans" panose="020B0502040504020204" pitchFamily="34" charset="0"/>
                        <a:ea typeface="Noto Sans" panose="020B0502040504020204" pitchFamily="34" charset="0"/>
                        <a:cs typeface="Noto Sans" panose="020B0502040504020204" pitchFamily="34" charset="0"/>
                      </a:endParaRPr>
                    </a:p>
                  </a:txBody>
                  <a:tcPr marL="2696" marR="2696" marT="26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802D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 dirty="0">
                          <a:solidFill>
                            <a:schemeClr val="bg1"/>
                          </a:solidFill>
                          <a:effectLst/>
                          <a:latin typeface="Noto Sans" panose="020B0502040504020204" pitchFamily="34" charset="0"/>
                          <a:ea typeface="Noto Sans" panose="020B0502040504020204" pitchFamily="34" charset="0"/>
                          <a:cs typeface="Noto Sans" panose="020B0502040504020204" pitchFamily="34" charset="0"/>
                        </a:rPr>
                        <a:t>Cinco </a:t>
                      </a:r>
                      <a:r>
                        <a:rPr lang="fr-FR" sz="12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Noto Sans" panose="020B0502040504020204" pitchFamily="34" charset="0"/>
                          <a:ea typeface="Noto Sans" panose="020B0502040504020204" pitchFamily="34" charset="0"/>
                          <a:cs typeface="Noto Sans" panose="020B0502040504020204" pitchFamily="34" charset="0"/>
                        </a:rPr>
                        <a:t>Apoyos</a:t>
                      </a:r>
                      <a:r>
                        <a:rPr lang="fr-FR" sz="1200" b="0" i="0" u="none" strike="noStrike" dirty="0">
                          <a:solidFill>
                            <a:schemeClr val="bg1"/>
                          </a:solidFill>
                          <a:effectLst/>
                          <a:latin typeface="Noto Sans" panose="020B0502040504020204" pitchFamily="34" charset="0"/>
                          <a:ea typeface="Noto Sans" panose="020B0502040504020204" pitchFamily="34" charset="0"/>
                          <a:cs typeface="Noto Sans" panose="020B0502040504020204" pitchFamily="34" charset="0"/>
                        </a:rPr>
                        <a:t> a </a:t>
                      </a:r>
                      <a:r>
                        <a:rPr lang="fr-FR" sz="12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Noto Sans" panose="020B0502040504020204" pitchFamily="34" charset="0"/>
                          <a:ea typeface="Noto Sans" panose="020B0502040504020204" pitchFamily="34" charset="0"/>
                          <a:cs typeface="Noto Sans" panose="020B0502040504020204" pitchFamily="34" charset="0"/>
                        </a:rPr>
                        <a:t>Centros</a:t>
                      </a:r>
                      <a:r>
                        <a:rPr lang="fr-FR" sz="1200" b="0" i="0" u="none" strike="noStrike" dirty="0">
                          <a:solidFill>
                            <a:schemeClr val="bg1"/>
                          </a:solidFill>
                          <a:effectLst/>
                          <a:latin typeface="Noto Sans" panose="020B0502040504020204" pitchFamily="34" charset="0"/>
                          <a:ea typeface="Noto Sans" panose="020B0502040504020204" pitchFamily="34" charset="0"/>
                          <a:cs typeface="Noto Sans" panose="020B0502040504020204" pitchFamily="34" charset="0"/>
                        </a:rPr>
                        <a:t>, </a:t>
                      </a:r>
                      <a:r>
                        <a:rPr lang="fr-FR" sz="12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Noto Sans" panose="020B0502040504020204" pitchFamily="34" charset="0"/>
                          <a:ea typeface="Noto Sans" panose="020B0502040504020204" pitchFamily="34" charset="0"/>
                          <a:cs typeface="Noto Sans" panose="020B0502040504020204" pitchFamily="34" charset="0"/>
                        </a:rPr>
                        <a:t>Organizaciones</a:t>
                      </a:r>
                      <a:r>
                        <a:rPr lang="fr-FR" sz="1200" b="0" i="0" u="none" strike="noStrike" dirty="0">
                          <a:solidFill>
                            <a:schemeClr val="bg1"/>
                          </a:solidFill>
                          <a:effectLst/>
                          <a:latin typeface="Noto Sans" panose="020B0502040504020204" pitchFamily="34" charset="0"/>
                          <a:ea typeface="Noto Sans" panose="020B0502040504020204" pitchFamily="34" charset="0"/>
                          <a:cs typeface="Noto Sans" panose="020B0502040504020204" pitchFamily="34" charset="0"/>
                        </a:rPr>
                        <a:t>, </a:t>
                      </a:r>
                      <a:r>
                        <a:rPr lang="fr-FR" sz="12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Noto Sans" panose="020B0502040504020204" pitchFamily="34" charset="0"/>
                          <a:ea typeface="Noto Sans" panose="020B0502040504020204" pitchFamily="34" charset="0"/>
                          <a:cs typeface="Noto Sans" panose="020B0502040504020204" pitchFamily="34" charset="0"/>
                        </a:rPr>
                        <a:t>Entidades</a:t>
                      </a:r>
                      <a:r>
                        <a:rPr lang="fr-FR" sz="1200" b="0" i="0" u="none" strike="noStrike" dirty="0">
                          <a:solidFill>
                            <a:schemeClr val="bg1"/>
                          </a:solidFill>
                          <a:effectLst/>
                          <a:latin typeface="Noto Sans" panose="020B0502040504020204" pitchFamily="34" charset="0"/>
                          <a:ea typeface="Noto Sans" panose="020B0502040504020204" pitchFamily="34" charset="0"/>
                          <a:cs typeface="Noto Sans" panose="020B0502040504020204" pitchFamily="34" charset="0"/>
                        </a:rPr>
                        <a:t> </a:t>
                      </a:r>
                      <a:r>
                        <a:rPr lang="fr-FR" sz="12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Noto Sans" panose="020B0502040504020204" pitchFamily="34" charset="0"/>
                          <a:ea typeface="Noto Sans" panose="020B0502040504020204" pitchFamily="34" charset="0"/>
                          <a:cs typeface="Noto Sans" panose="020B0502040504020204" pitchFamily="34" charset="0"/>
                        </a:rPr>
                        <a:t>Federativas</a:t>
                      </a:r>
                      <a:r>
                        <a:rPr lang="fr-FR" sz="1200" b="0" i="0" u="none" strike="noStrike" dirty="0">
                          <a:solidFill>
                            <a:schemeClr val="bg1"/>
                          </a:solidFill>
                          <a:effectLst/>
                          <a:latin typeface="Noto Sans" panose="020B0502040504020204" pitchFamily="34" charset="0"/>
                          <a:ea typeface="Noto Sans" panose="020B0502040504020204" pitchFamily="34" charset="0"/>
                          <a:cs typeface="Noto Sans" panose="020B0502040504020204" pitchFamily="34" charset="0"/>
                        </a:rPr>
                        <a:t> o </a:t>
                      </a:r>
                      <a:r>
                        <a:rPr lang="fr-FR" sz="12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Noto Sans" panose="020B0502040504020204" pitchFamily="34" charset="0"/>
                          <a:ea typeface="Noto Sans" panose="020B0502040504020204" pitchFamily="34" charset="0"/>
                          <a:cs typeface="Noto Sans" panose="020B0502040504020204" pitchFamily="34" charset="0"/>
                        </a:rPr>
                        <a:t>Instituciones</a:t>
                      </a:r>
                      <a:endParaRPr lang="fr-FR" sz="1200" b="0" i="0" u="none" strike="noStrike" dirty="0">
                        <a:solidFill>
                          <a:schemeClr val="bg1"/>
                        </a:solidFill>
                        <a:effectLst/>
                        <a:latin typeface="Noto Sans" panose="020B0502040504020204" pitchFamily="34" charset="0"/>
                        <a:ea typeface="Noto Sans" panose="020B0502040504020204" pitchFamily="34" charset="0"/>
                        <a:cs typeface="Noto Sans" panose="020B0502040504020204" pitchFamily="34" charset="0"/>
                      </a:endParaRPr>
                    </a:p>
                  </a:txBody>
                  <a:tcPr marL="2696" marR="2696" marT="26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802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chemeClr val="bg1"/>
                          </a:solidFill>
                          <a:effectLst/>
                          <a:latin typeface="Noto Sans" panose="020B0502040504020204" pitchFamily="34" charset="0"/>
                          <a:ea typeface="Noto Sans" panose="020B0502040504020204" pitchFamily="34" charset="0"/>
                          <a:cs typeface="Noto Sans" panose="020B0502040504020204" pitchFamily="34" charset="0"/>
                        </a:rPr>
                        <a:t>21,551,443.47</a:t>
                      </a:r>
                      <a:endParaRPr lang="es-MX" sz="1200" b="0" i="0" u="none" strike="noStrike" dirty="0">
                        <a:solidFill>
                          <a:schemeClr val="bg1"/>
                        </a:solidFill>
                        <a:effectLst/>
                        <a:latin typeface="Noto Sans" panose="020B0502040504020204" pitchFamily="34" charset="0"/>
                        <a:ea typeface="Noto Sans" panose="020B0502040504020204" pitchFamily="34" charset="0"/>
                        <a:cs typeface="Noto Sans" panose="020B0502040504020204" pitchFamily="34" charset="0"/>
                      </a:endParaRPr>
                    </a:p>
                  </a:txBody>
                  <a:tcPr marL="2696" marR="2696" marT="269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802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61833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7025172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459</TotalTime>
  <Words>126</Words>
  <Application>Microsoft Office PowerPoint</Application>
  <PresentationFormat>Panorámica</PresentationFormat>
  <Paragraphs>35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6" baseType="lpstr">
      <vt:lpstr>Arial</vt:lpstr>
      <vt:lpstr>Calibri</vt:lpstr>
      <vt:lpstr>MadrePatria</vt:lpstr>
      <vt:lpstr>Noto Sans</vt:lpstr>
      <vt:lpstr>Tema de Office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Pablo Andrés Silva Páez</dc:creator>
  <cp:lastModifiedBy>Betzabe Prieto Escutia</cp:lastModifiedBy>
  <cp:revision>17</cp:revision>
  <dcterms:created xsi:type="dcterms:W3CDTF">2024-10-01T20:00:48Z</dcterms:created>
  <dcterms:modified xsi:type="dcterms:W3CDTF">2026-09-18T18:50:36Z</dcterms:modified>
</cp:coreProperties>
</file>